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 id="261" r:id="rId5"/>
    <p:sldId id="262" r:id="rId6"/>
    <p:sldId id="263" r:id="rId7"/>
    <p:sldId id="265" r:id="rId8"/>
    <p:sldId id="266" r:id="rId9"/>
    <p:sldId id="267" r:id="rId10"/>
    <p:sldId id="269" r:id="rId11"/>
    <p:sldId id="270" r:id="rId12"/>
    <p:sldId id="272" r:id="rId13"/>
    <p:sldId id="273" r:id="rId14"/>
    <p:sldId id="274" r:id="rId15"/>
    <p:sldId id="275" r:id="rId16"/>
    <p:sldId id="276" r:id="rId17"/>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1" d="100"/>
          <a:sy n="71" d="100"/>
        </p:scale>
        <p:origin x="-132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p>
            <a:fld id="{836F1F8A-4CE9-F04C-BD4A-A81E6C194C70}" type="datetimeFigureOut">
              <a:rPr lang="nl-NL" smtClean="0"/>
              <a:t>02-02-17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0B74F3B-5BA5-5940-B379-0D0B34C8D076}" type="slidenum">
              <a:rPr lang="nl-NL" smtClean="0"/>
              <a:t>‹nr.›</a:t>
            </a:fld>
            <a:endParaRPr lang="nl-NL"/>
          </a:p>
        </p:txBody>
      </p:sp>
    </p:spTree>
    <p:extLst>
      <p:ext uri="{BB962C8B-B14F-4D97-AF65-F5344CB8AC3E}">
        <p14:creationId xmlns:p14="http://schemas.microsoft.com/office/powerpoint/2010/main" val="835110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36F1F8A-4CE9-F04C-BD4A-A81E6C194C70}" type="datetimeFigureOut">
              <a:rPr lang="nl-NL" smtClean="0"/>
              <a:t>02-02-17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0B74F3B-5BA5-5940-B379-0D0B34C8D076}" type="slidenum">
              <a:rPr lang="nl-NL" smtClean="0"/>
              <a:t>‹nr.›</a:t>
            </a:fld>
            <a:endParaRPr lang="nl-NL"/>
          </a:p>
        </p:txBody>
      </p:sp>
    </p:spTree>
    <p:extLst>
      <p:ext uri="{BB962C8B-B14F-4D97-AF65-F5344CB8AC3E}">
        <p14:creationId xmlns:p14="http://schemas.microsoft.com/office/powerpoint/2010/main" val="1352816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36F1F8A-4CE9-F04C-BD4A-A81E6C194C70}" type="datetimeFigureOut">
              <a:rPr lang="nl-NL" smtClean="0"/>
              <a:t>02-02-17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0B74F3B-5BA5-5940-B379-0D0B34C8D076}" type="slidenum">
              <a:rPr lang="nl-NL" smtClean="0"/>
              <a:t>‹nr.›</a:t>
            </a:fld>
            <a:endParaRPr lang="nl-NL"/>
          </a:p>
        </p:txBody>
      </p:sp>
    </p:spTree>
    <p:extLst>
      <p:ext uri="{BB962C8B-B14F-4D97-AF65-F5344CB8AC3E}">
        <p14:creationId xmlns:p14="http://schemas.microsoft.com/office/powerpoint/2010/main" val="919224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36F1F8A-4CE9-F04C-BD4A-A81E6C194C70}" type="datetimeFigureOut">
              <a:rPr lang="nl-NL" smtClean="0"/>
              <a:t>02-02-17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0B74F3B-5BA5-5940-B379-0D0B34C8D076}" type="slidenum">
              <a:rPr lang="nl-NL" smtClean="0"/>
              <a:t>‹nr.›</a:t>
            </a:fld>
            <a:endParaRPr lang="nl-NL"/>
          </a:p>
        </p:txBody>
      </p:sp>
    </p:spTree>
    <p:extLst>
      <p:ext uri="{BB962C8B-B14F-4D97-AF65-F5344CB8AC3E}">
        <p14:creationId xmlns:p14="http://schemas.microsoft.com/office/powerpoint/2010/main" val="36773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836F1F8A-4CE9-F04C-BD4A-A81E6C194C70}" type="datetimeFigureOut">
              <a:rPr lang="nl-NL" smtClean="0"/>
              <a:t>02-02-17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0B74F3B-5BA5-5940-B379-0D0B34C8D076}" type="slidenum">
              <a:rPr lang="nl-NL" smtClean="0"/>
              <a:t>‹nr.›</a:t>
            </a:fld>
            <a:endParaRPr lang="nl-NL"/>
          </a:p>
        </p:txBody>
      </p:sp>
    </p:spTree>
    <p:extLst>
      <p:ext uri="{BB962C8B-B14F-4D97-AF65-F5344CB8AC3E}">
        <p14:creationId xmlns:p14="http://schemas.microsoft.com/office/powerpoint/2010/main" val="1023212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36F1F8A-4CE9-F04C-BD4A-A81E6C194C70}" type="datetimeFigureOut">
              <a:rPr lang="nl-NL" smtClean="0"/>
              <a:t>02-02-17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0B74F3B-5BA5-5940-B379-0D0B34C8D076}" type="slidenum">
              <a:rPr lang="nl-NL" smtClean="0"/>
              <a:t>‹nr.›</a:t>
            </a:fld>
            <a:endParaRPr lang="nl-NL"/>
          </a:p>
        </p:txBody>
      </p:sp>
    </p:spTree>
    <p:extLst>
      <p:ext uri="{BB962C8B-B14F-4D97-AF65-F5344CB8AC3E}">
        <p14:creationId xmlns:p14="http://schemas.microsoft.com/office/powerpoint/2010/main" val="2355781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36F1F8A-4CE9-F04C-BD4A-A81E6C194C70}" type="datetimeFigureOut">
              <a:rPr lang="nl-NL" smtClean="0"/>
              <a:t>02-02-17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0B74F3B-5BA5-5940-B379-0D0B34C8D076}" type="slidenum">
              <a:rPr lang="nl-NL" smtClean="0"/>
              <a:t>‹nr.›</a:t>
            </a:fld>
            <a:endParaRPr lang="nl-NL"/>
          </a:p>
        </p:txBody>
      </p:sp>
    </p:spTree>
    <p:extLst>
      <p:ext uri="{BB962C8B-B14F-4D97-AF65-F5344CB8AC3E}">
        <p14:creationId xmlns:p14="http://schemas.microsoft.com/office/powerpoint/2010/main" val="3766710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836F1F8A-4CE9-F04C-BD4A-A81E6C194C70}" type="datetimeFigureOut">
              <a:rPr lang="nl-NL" smtClean="0"/>
              <a:t>02-02-17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0B74F3B-5BA5-5940-B379-0D0B34C8D076}" type="slidenum">
              <a:rPr lang="nl-NL" smtClean="0"/>
              <a:t>‹nr.›</a:t>
            </a:fld>
            <a:endParaRPr lang="nl-NL"/>
          </a:p>
        </p:txBody>
      </p:sp>
    </p:spTree>
    <p:extLst>
      <p:ext uri="{BB962C8B-B14F-4D97-AF65-F5344CB8AC3E}">
        <p14:creationId xmlns:p14="http://schemas.microsoft.com/office/powerpoint/2010/main" val="200997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36F1F8A-4CE9-F04C-BD4A-A81E6C194C70}" type="datetimeFigureOut">
              <a:rPr lang="nl-NL" smtClean="0"/>
              <a:t>02-02-17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0B74F3B-5BA5-5940-B379-0D0B34C8D076}" type="slidenum">
              <a:rPr lang="nl-NL" smtClean="0"/>
              <a:t>‹nr.›</a:t>
            </a:fld>
            <a:endParaRPr lang="nl-NL"/>
          </a:p>
        </p:txBody>
      </p:sp>
    </p:spTree>
    <p:extLst>
      <p:ext uri="{BB962C8B-B14F-4D97-AF65-F5344CB8AC3E}">
        <p14:creationId xmlns:p14="http://schemas.microsoft.com/office/powerpoint/2010/main" val="205014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836F1F8A-4CE9-F04C-BD4A-A81E6C194C70}" type="datetimeFigureOut">
              <a:rPr lang="nl-NL" smtClean="0"/>
              <a:t>02-02-17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0B74F3B-5BA5-5940-B379-0D0B34C8D076}" type="slidenum">
              <a:rPr lang="nl-NL" smtClean="0"/>
              <a:t>‹nr.›</a:t>
            </a:fld>
            <a:endParaRPr lang="nl-NL"/>
          </a:p>
        </p:txBody>
      </p:sp>
    </p:spTree>
    <p:extLst>
      <p:ext uri="{BB962C8B-B14F-4D97-AF65-F5344CB8AC3E}">
        <p14:creationId xmlns:p14="http://schemas.microsoft.com/office/powerpoint/2010/main" val="79085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836F1F8A-4CE9-F04C-BD4A-A81E6C194C70}" type="datetimeFigureOut">
              <a:rPr lang="nl-NL" smtClean="0"/>
              <a:t>02-02-17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0B74F3B-5BA5-5940-B379-0D0B34C8D076}" type="slidenum">
              <a:rPr lang="nl-NL" smtClean="0"/>
              <a:t>‹nr.›</a:t>
            </a:fld>
            <a:endParaRPr lang="nl-NL"/>
          </a:p>
        </p:txBody>
      </p:sp>
    </p:spTree>
    <p:extLst>
      <p:ext uri="{BB962C8B-B14F-4D97-AF65-F5344CB8AC3E}">
        <p14:creationId xmlns:p14="http://schemas.microsoft.com/office/powerpoint/2010/main" val="17901583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F1F8A-4CE9-F04C-BD4A-A81E6C194C70}" type="datetimeFigureOut">
              <a:rPr lang="nl-NL" smtClean="0"/>
              <a:t>02-02-17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74F3B-5BA5-5940-B379-0D0B34C8D076}" type="slidenum">
              <a:rPr lang="nl-NL" smtClean="0"/>
              <a:t>‹nr.›</a:t>
            </a:fld>
            <a:endParaRPr lang="nl-NL"/>
          </a:p>
        </p:txBody>
      </p:sp>
    </p:spTree>
    <p:extLst>
      <p:ext uri="{BB962C8B-B14F-4D97-AF65-F5344CB8AC3E}">
        <p14:creationId xmlns:p14="http://schemas.microsoft.com/office/powerpoint/2010/main" val="857421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stilt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hthoek 4"/>
          <p:cNvSpPr/>
          <p:nvPr/>
        </p:nvSpPr>
        <p:spPr>
          <a:xfrm>
            <a:off x="554453" y="-59811"/>
            <a:ext cx="7941195" cy="6863416"/>
          </a:xfrm>
          <a:prstGeom prst="rect">
            <a:avLst/>
          </a:prstGeom>
        </p:spPr>
        <p:txBody>
          <a:bodyPr wrap="square">
            <a:spAutoFit/>
          </a:bodyPr>
          <a:lstStyle/>
          <a:p>
            <a:pPr algn="ctr"/>
            <a:endParaRPr lang="nl-NL" sz="4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pPr algn="ctr"/>
            <a:r>
              <a:rPr lang="nl-NL" sz="4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Liefdevol </a:t>
            </a:r>
            <a:r>
              <a:rPr lang="nl-NL"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Leiderschap</a:t>
            </a:r>
            <a:br>
              <a:rPr lang="nl-NL"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r>
              <a:rPr lang="nl-NL"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presenteert</a:t>
            </a:r>
            <a:br>
              <a:rPr lang="nl-NL"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r>
              <a:rPr lang="nl-NL" sz="4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gratis online training:</a:t>
            </a:r>
            <a:r>
              <a:rPr lang="nl-NL"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r>
            <a:br>
              <a:rPr lang="nl-NL"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endParaRPr lang="nl-NL" sz="4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pPr algn="ctr"/>
            <a:endParaRPr lang="nl-NL"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pPr algn="ctr"/>
            <a:endParaRPr lang="nl-NL" sz="4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pPr algn="ctr"/>
            <a:r>
              <a:rPr lang="nl-NL" sz="4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Persoonlijke </a:t>
            </a:r>
            <a:r>
              <a:rPr lang="nl-NL" sz="4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balans in werk en leven met Liefdevol Leiderschap</a:t>
            </a:r>
            <a:endParaRPr lang="nl-NL"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1143618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3010" y="274638"/>
            <a:ext cx="7183790" cy="1143000"/>
          </a:xfrm>
        </p:spPr>
        <p:txBody>
          <a:bodyPr>
            <a:normAutofit fontScale="90000"/>
          </a:bodyPr>
          <a:lstStyle/>
          <a:p>
            <a:pPr algn="l"/>
            <a:r>
              <a:rPr lang="nl-NL" dirty="0" smtClean="0"/>
              <a:t>Wat ga je leren bij het live event: </a:t>
            </a:r>
            <a:r>
              <a:rPr lang="nl-NL" dirty="0"/>
              <a:t>P</a:t>
            </a:r>
            <a:r>
              <a:rPr lang="nl-NL" dirty="0" smtClean="0"/>
              <a:t>ersoonlijke balans in werk en leven ?</a:t>
            </a:r>
            <a:endParaRPr lang="nl-NL" dirty="0"/>
          </a:p>
        </p:txBody>
      </p:sp>
      <p:sp>
        <p:nvSpPr>
          <p:cNvPr id="5" name="Tekstvak 4"/>
          <p:cNvSpPr txBox="1"/>
          <p:nvPr/>
        </p:nvSpPr>
        <p:spPr>
          <a:xfrm>
            <a:off x="457200" y="546550"/>
            <a:ext cx="1045810" cy="369332"/>
          </a:xfrm>
          <a:prstGeom prst="rect">
            <a:avLst/>
          </a:prstGeom>
          <a:noFill/>
        </p:spPr>
        <p:txBody>
          <a:bodyPr wrap="square" rtlCol="0">
            <a:spAutoFit/>
          </a:bodyPr>
          <a:lstStyle/>
          <a:p>
            <a:endParaRPr lang="nl-NL" dirty="0"/>
          </a:p>
        </p:txBody>
      </p:sp>
      <p:pic>
        <p:nvPicPr>
          <p:cNvPr id="8" name="Tijdelijke aanduiding voor inhoud 7" descr="Logo LL 4.0.JPG"/>
          <p:cNvPicPr>
            <a:picLocks noGrp="1" noChangeAspect="1"/>
          </p:cNvPicPr>
          <p:nvPr>
            <p:ph idx="1"/>
          </p:nvPr>
        </p:nvPicPr>
        <p:blipFill rotWithShape="1">
          <a:blip r:embed="rId2">
            <a:extLst>
              <a:ext uri="{28A0092B-C50C-407E-A947-70E740481C1C}">
                <a14:useLocalDpi xmlns:a14="http://schemas.microsoft.com/office/drawing/2010/main" val="0"/>
              </a:ext>
            </a:extLst>
          </a:blip>
          <a:srcRect t="2858" b="2858"/>
          <a:stretch/>
        </p:blipFill>
        <p:spPr>
          <a:xfrm>
            <a:off x="328584" y="375300"/>
            <a:ext cx="974421" cy="910700"/>
          </a:xfrm>
        </p:spPr>
      </p:pic>
      <p:sp>
        <p:nvSpPr>
          <p:cNvPr id="4" name="Tekstvak 3"/>
          <p:cNvSpPr txBox="1"/>
          <p:nvPr/>
        </p:nvSpPr>
        <p:spPr>
          <a:xfrm>
            <a:off x="661766" y="1914075"/>
            <a:ext cx="7869653" cy="4401205"/>
          </a:xfrm>
          <a:prstGeom prst="rect">
            <a:avLst/>
          </a:prstGeom>
          <a:noFill/>
        </p:spPr>
        <p:txBody>
          <a:bodyPr wrap="square" rtlCol="0">
            <a:spAutoFit/>
          </a:bodyPr>
          <a:lstStyle/>
          <a:p>
            <a:r>
              <a:rPr lang="nl-NL" sz="2800" b="1" dirty="0"/>
              <a:t>Begrijpen: </a:t>
            </a:r>
            <a:r>
              <a:rPr lang="nl-NL" sz="2800" dirty="0"/>
              <a:t>waar je je tijd en energie nu aan besteed</a:t>
            </a:r>
          </a:p>
          <a:p>
            <a:r>
              <a:rPr lang="nl-NL" sz="2800" b="1" dirty="0"/>
              <a:t>Zien: </a:t>
            </a:r>
            <a:r>
              <a:rPr lang="nl-NL" sz="2800" dirty="0"/>
              <a:t>welke grote kansen er zijn op dit moment voor jouw leven, waardoor je op korte termijn meer balans ervaart</a:t>
            </a:r>
          </a:p>
          <a:p>
            <a:r>
              <a:rPr lang="nl-NL" sz="2800" b="1" dirty="0"/>
              <a:t>Delen:</a:t>
            </a:r>
            <a:r>
              <a:rPr lang="nl-NL" sz="2800" dirty="0"/>
              <a:t> met andere leiders en ondernemers die met precies hetzelfde bijltje hakken</a:t>
            </a:r>
          </a:p>
          <a:p>
            <a:r>
              <a:rPr lang="nl-NL" sz="2800" b="1" dirty="0"/>
              <a:t>Begrijpen: </a:t>
            </a:r>
            <a:r>
              <a:rPr lang="nl-NL" sz="2800" dirty="0" smtClean="0"/>
              <a:t>wat </a:t>
            </a:r>
            <a:r>
              <a:rPr lang="nl-NL" sz="2800" dirty="0"/>
              <a:t>voor jou echt belangrijk is en hoe dat jouw leven verandert</a:t>
            </a:r>
          </a:p>
          <a:p>
            <a:r>
              <a:rPr lang="nl-NL" sz="2800" b="1" dirty="0"/>
              <a:t>Voelen:</a:t>
            </a:r>
            <a:r>
              <a:rPr lang="nl-NL" sz="2800" dirty="0"/>
              <a:t> dat jouw persoonlijke balans je direct gelukkiger </a:t>
            </a:r>
            <a:r>
              <a:rPr lang="nl-NL" sz="2800" dirty="0" smtClean="0"/>
              <a:t>maakt</a:t>
            </a:r>
          </a:p>
        </p:txBody>
      </p:sp>
    </p:spTree>
    <p:extLst>
      <p:ext uri="{BB962C8B-B14F-4D97-AF65-F5344CB8AC3E}">
        <p14:creationId xmlns:p14="http://schemas.microsoft.com/office/powerpoint/2010/main" val="1226751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3010" y="274638"/>
            <a:ext cx="7183790" cy="1143000"/>
          </a:xfrm>
        </p:spPr>
        <p:txBody>
          <a:bodyPr>
            <a:normAutofit/>
          </a:bodyPr>
          <a:lstStyle/>
          <a:p>
            <a:pPr algn="l"/>
            <a:r>
              <a:rPr lang="nl-NL" dirty="0" smtClean="0"/>
              <a:t>Resultaat</a:t>
            </a:r>
            <a:endParaRPr lang="nl-NL" dirty="0"/>
          </a:p>
        </p:txBody>
      </p:sp>
      <p:sp>
        <p:nvSpPr>
          <p:cNvPr id="5" name="Tekstvak 4"/>
          <p:cNvSpPr txBox="1"/>
          <p:nvPr/>
        </p:nvSpPr>
        <p:spPr>
          <a:xfrm>
            <a:off x="457200" y="546550"/>
            <a:ext cx="1045810" cy="369332"/>
          </a:xfrm>
          <a:prstGeom prst="rect">
            <a:avLst/>
          </a:prstGeom>
          <a:noFill/>
        </p:spPr>
        <p:txBody>
          <a:bodyPr wrap="square" rtlCol="0">
            <a:spAutoFit/>
          </a:bodyPr>
          <a:lstStyle/>
          <a:p>
            <a:endParaRPr lang="nl-NL" dirty="0"/>
          </a:p>
        </p:txBody>
      </p:sp>
      <p:pic>
        <p:nvPicPr>
          <p:cNvPr id="8" name="Tijdelijke aanduiding voor inhoud 7" descr="Logo LL 4.0.JPG"/>
          <p:cNvPicPr>
            <a:picLocks noGrp="1" noChangeAspect="1"/>
          </p:cNvPicPr>
          <p:nvPr>
            <p:ph idx="1"/>
          </p:nvPr>
        </p:nvPicPr>
        <p:blipFill rotWithShape="1">
          <a:blip r:embed="rId2">
            <a:extLst>
              <a:ext uri="{28A0092B-C50C-407E-A947-70E740481C1C}">
                <a14:useLocalDpi xmlns:a14="http://schemas.microsoft.com/office/drawing/2010/main" val="0"/>
              </a:ext>
            </a:extLst>
          </a:blip>
          <a:srcRect t="2858" b="2858"/>
          <a:stretch/>
        </p:blipFill>
        <p:spPr>
          <a:xfrm>
            <a:off x="328584" y="375300"/>
            <a:ext cx="974421" cy="910700"/>
          </a:xfrm>
        </p:spPr>
      </p:pic>
      <p:sp>
        <p:nvSpPr>
          <p:cNvPr id="11" name="Tekstvak 10"/>
          <p:cNvSpPr txBox="1"/>
          <p:nvPr/>
        </p:nvSpPr>
        <p:spPr>
          <a:xfrm>
            <a:off x="328584" y="1591426"/>
            <a:ext cx="8546120" cy="2554545"/>
          </a:xfrm>
          <a:prstGeom prst="rect">
            <a:avLst/>
          </a:prstGeom>
          <a:noFill/>
        </p:spPr>
        <p:txBody>
          <a:bodyPr wrap="square" rtlCol="0">
            <a:spAutoFit/>
          </a:bodyPr>
          <a:lstStyle/>
          <a:p>
            <a:r>
              <a:rPr lang="nl-NL" sz="4000" dirty="0" smtClean="0"/>
              <a:t>Een persoonlijk actieplan, waarin al jouw inzichten, besluiten en actiepunten zijn opgenomen. Deze kun je nu direct in de praktijk gaan brengen. </a:t>
            </a:r>
            <a:endParaRPr lang="nl-NL" sz="4000" dirty="0" smtClean="0"/>
          </a:p>
        </p:txBody>
      </p:sp>
    </p:spTree>
    <p:extLst>
      <p:ext uri="{BB962C8B-B14F-4D97-AF65-F5344CB8AC3E}">
        <p14:creationId xmlns:p14="http://schemas.microsoft.com/office/powerpoint/2010/main" val="1004554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3010" y="274638"/>
            <a:ext cx="7183790" cy="1143000"/>
          </a:xfrm>
        </p:spPr>
        <p:txBody>
          <a:bodyPr>
            <a:normAutofit/>
          </a:bodyPr>
          <a:lstStyle/>
          <a:p>
            <a:pPr algn="l"/>
            <a:r>
              <a:rPr lang="nl-NL" dirty="0" smtClean="0"/>
              <a:t>Aanbod </a:t>
            </a:r>
            <a:r>
              <a:rPr lang="nl-NL" i="1" dirty="0" smtClean="0"/>
              <a:t>alleen</a:t>
            </a:r>
            <a:r>
              <a:rPr lang="nl-NL" dirty="0" smtClean="0"/>
              <a:t> </a:t>
            </a:r>
            <a:r>
              <a:rPr lang="nl-NL" i="1" dirty="0" smtClean="0"/>
              <a:t>vandaag</a:t>
            </a:r>
            <a:r>
              <a:rPr lang="nl-NL" dirty="0" smtClean="0"/>
              <a:t> geldig</a:t>
            </a:r>
            <a:endParaRPr lang="nl-NL" dirty="0"/>
          </a:p>
        </p:txBody>
      </p:sp>
      <p:sp>
        <p:nvSpPr>
          <p:cNvPr id="5" name="Tekstvak 4"/>
          <p:cNvSpPr txBox="1"/>
          <p:nvPr/>
        </p:nvSpPr>
        <p:spPr>
          <a:xfrm>
            <a:off x="457200" y="546550"/>
            <a:ext cx="1045810" cy="369332"/>
          </a:xfrm>
          <a:prstGeom prst="rect">
            <a:avLst/>
          </a:prstGeom>
          <a:noFill/>
        </p:spPr>
        <p:txBody>
          <a:bodyPr wrap="square" rtlCol="0">
            <a:spAutoFit/>
          </a:bodyPr>
          <a:lstStyle/>
          <a:p>
            <a:endParaRPr lang="nl-NL" dirty="0"/>
          </a:p>
        </p:txBody>
      </p:sp>
      <p:pic>
        <p:nvPicPr>
          <p:cNvPr id="8" name="Tijdelijke aanduiding voor inhoud 7" descr="Logo LL 4.0.JPG"/>
          <p:cNvPicPr>
            <a:picLocks noGrp="1" noChangeAspect="1"/>
          </p:cNvPicPr>
          <p:nvPr>
            <p:ph idx="1"/>
          </p:nvPr>
        </p:nvPicPr>
        <p:blipFill rotWithShape="1">
          <a:blip r:embed="rId2">
            <a:extLst>
              <a:ext uri="{28A0092B-C50C-407E-A947-70E740481C1C}">
                <a14:useLocalDpi xmlns:a14="http://schemas.microsoft.com/office/drawing/2010/main" val="0"/>
              </a:ext>
            </a:extLst>
          </a:blip>
          <a:srcRect t="2858" b="2858"/>
          <a:stretch/>
        </p:blipFill>
        <p:spPr>
          <a:xfrm>
            <a:off x="328584" y="375300"/>
            <a:ext cx="974421" cy="910700"/>
          </a:xfrm>
        </p:spPr>
      </p:pic>
      <p:sp>
        <p:nvSpPr>
          <p:cNvPr id="11" name="Tekstvak 10"/>
          <p:cNvSpPr txBox="1"/>
          <p:nvPr/>
        </p:nvSpPr>
        <p:spPr>
          <a:xfrm>
            <a:off x="328584" y="1591426"/>
            <a:ext cx="8546120" cy="5509200"/>
          </a:xfrm>
          <a:prstGeom prst="rect">
            <a:avLst/>
          </a:prstGeom>
          <a:noFill/>
        </p:spPr>
        <p:txBody>
          <a:bodyPr wrap="square" rtlCol="0">
            <a:spAutoFit/>
          </a:bodyPr>
          <a:lstStyle/>
          <a:p>
            <a:pPr marL="514350" indent="-514350">
              <a:buFont typeface="+mj-lt"/>
              <a:buAutoNum type="arabicPeriod"/>
            </a:pPr>
            <a:r>
              <a:rPr lang="nl-NL" sz="3200" dirty="0" smtClean="0"/>
              <a:t>Aanmelden voor dit live event betekent dat je je volgende stap neemt.</a:t>
            </a:r>
          </a:p>
          <a:p>
            <a:pPr marL="514350" indent="-514350">
              <a:buFont typeface="+mj-lt"/>
              <a:buAutoNum type="arabicPeriod"/>
            </a:pPr>
            <a:r>
              <a:rPr lang="nl-NL" sz="3200" dirty="0" smtClean="0"/>
              <a:t>Dit live heeft als centraal thema: persoonlijke balans in werk en leven met Liefdevol Leiderschap</a:t>
            </a:r>
          </a:p>
          <a:p>
            <a:pPr marL="514350" indent="-514350">
              <a:buFont typeface="+mj-lt"/>
              <a:buAutoNum type="arabicPeriod"/>
            </a:pPr>
            <a:r>
              <a:rPr lang="nl-NL" sz="3200" dirty="0" smtClean="0"/>
              <a:t>Je kunt je nu aanmelden voor de prijs van  497,-  euro excl. BTW</a:t>
            </a:r>
          </a:p>
          <a:p>
            <a:pPr marL="514350" indent="-514350">
              <a:buFont typeface="+mj-lt"/>
              <a:buAutoNum type="arabicPeriod"/>
            </a:pPr>
            <a:r>
              <a:rPr lang="nl-NL" sz="3200" dirty="0" smtClean="0"/>
              <a:t>Speciaal aanbod online training € 397,- als je je vandaag nog aanmeldt.</a:t>
            </a:r>
          </a:p>
          <a:p>
            <a:pPr marL="514350" indent="-514350">
              <a:buFont typeface="+mj-lt"/>
              <a:buAutoNum type="arabicPeriod"/>
            </a:pPr>
            <a:r>
              <a:rPr lang="nl-NL" sz="3200" dirty="0" smtClean="0"/>
              <a:t>Bonus: werkplan t.w.v. € 149,-</a:t>
            </a:r>
            <a:endParaRPr lang="nl-NL" sz="3200" dirty="0" smtClean="0"/>
          </a:p>
          <a:p>
            <a:pPr marL="457200" indent="-457200">
              <a:buFont typeface="Arial"/>
              <a:buChar char="•"/>
            </a:pPr>
            <a:endParaRPr lang="nl-NL" sz="3200" dirty="0" smtClean="0"/>
          </a:p>
        </p:txBody>
      </p:sp>
    </p:spTree>
    <p:extLst>
      <p:ext uri="{BB962C8B-B14F-4D97-AF65-F5344CB8AC3E}">
        <p14:creationId xmlns:p14="http://schemas.microsoft.com/office/powerpoint/2010/main" val="508163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3010" y="274638"/>
            <a:ext cx="7183790" cy="1143000"/>
          </a:xfrm>
        </p:spPr>
        <p:txBody>
          <a:bodyPr>
            <a:normAutofit/>
          </a:bodyPr>
          <a:lstStyle/>
          <a:p>
            <a:pPr algn="l"/>
            <a:r>
              <a:rPr lang="nl-NL" dirty="0" smtClean="0"/>
              <a:t>Uitdaging</a:t>
            </a:r>
            <a:endParaRPr lang="nl-NL" dirty="0"/>
          </a:p>
        </p:txBody>
      </p:sp>
      <p:sp>
        <p:nvSpPr>
          <p:cNvPr id="5" name="Tekstvak 4"/>
          <p:cNvSpPr txBox="1"/>
          <p:nvPr/>
        </p:nvSpPr>
        <p:spPr>
          <a:xfrm>
            <a:off x="457200" y="546550"/>
            <a:ext cx="1045810" cy="369332"/>
          </a:xfrm>
          <a:prstGeom prst="rect">
            <a:avLst/>
          </a:prstGeom>
          <a:noFill/>
        </p:spPr>
        <p:txBody>
          <a:bodyPr wrap="square" rtlCol="0">
            <a:spAutoFit/>
          </a:bodyPr>
          <a:lstStyle/>
          <a:p>
            <a:endParaRPr lang="nl-NL" dirty="0"/>
          </a:p>
        </p:txBody>
      </p:sp>
      <p:pic>
        <p:nvPicPr>
          <p:cNvPr id="8" name="Tijdelijke aanduiding voor inhoud 7" descr="Logo LL 4.0.JPG"/>
          <p:cNvPicPr>
            <a:picLocks noGrp="1" noChangeAspect="1"/>
          </p:cNvPicPr>
          <p:nvPr>
            <p:ph idx="1"/>
          </p:nvPr>
        </p:nvPicPr>
        <p:blipFill rotWithShape="1">
          <a:blip r:embed="rId2">
            <a:extLst>
              <a:ext uri="{28A0092B-C50C-407E-A947-70E740481C1C}">
                <a14:useLocalDpi xmlns:a14="http://schemas.microsoft.com/office/drawing/2010/main" val="0"/>
              </a:ext>
            </a:extLst>
          </a:blip>
          <a:srcRect t="2858" b="2858"/>
          <a:stretch/>
        </p:blipFill>
        <p:spPr>
          <a:xfrm>
            <a:off x="328584" y="375300"/>
            <a:ext cx="974421" cy="910700"/>
          </a:xfrm>
        </p:spPr>
      </p:pic>
      <p:sp>
        <p:nvSpPr>
          <p:cNvPr id="3" name="Tekstvak 2"/>
          <p:cNvSpPr txBox="1"/>
          <p:nvPr/>
        </p:nvSpPr>
        <p:spPr>
          <a:xfrm>
            <a:off x="457200" y="1671801"/>
            <a:ext cx="8481814" cy="4524315"/>
          </a:xfrm>
          <a:prstGeom prst="rect">
            <a:avLst/>
          </a:prstGeom>
          <a:noFill/>
        </p:spPr>
        <p:txBody>
          <a:bodyPr wrap="square" rtlCol="0">
            <a:spAutoFit/>
          </a:bodyPr>
          <a:lstStyle/>
          <a:p>
            <a:pPr marL="342900" indent="-342900">
              <a:buFont typeface="Arial"/>
              <a:buChar char="•"/>
            </a:pPr>
            <a:r>
              <a:rPr lang="nl-NL" sz="3200" dirty="0" smtClean="0"/>
              <a:t>Sta jij persoonlijk en zakelijk op een kruispunt?</a:t>
            </a:r>
          </a:p>
          <a:p>
            <a:pPr marL="342900" indent="-342900">
              <a:buFont typeface="Arial"/>
              <a:buChar char="•"/>
            </a:pPr>
            <a:r>
              <a:rPr lang="nl-NL" sz="3200" dirty="0" smtClean="0"/>
              <a:t>Ben jij op zoek naar jouw hogere doel of levensmissie?</a:t>
            </a:r>
          </a:p>
          <a:p>
            <a:pPr marL="342900" indent="-342900">
              <a:buFont typeface="Arial"/>
              <a:buChar char="•"/>
            </a:pPr>
            <a:r>
              <a:rPr lang="nl-NL" sz="3200" dirty="0" smtClean="0"/>
              <a:t>Wil jij je eigenwaarde, eigenliefde en zelfrespect vergroten?</a:t>
            </a:r>
          </a:p>
          <a:p>
            <a:pPr marL="342900" indent="-342900">
              <a:buFont typeface="Arial"/>
              <a:buChar char="•"/>
            </a:pPr>
            <a:r>
              <a:rPr lang="nl-NL" sz="3200" dirty="0" smtClean="0"/>
              <a:t>Ervaar jij knelpunten in je (</a:t>
            </a:r>
            <a:r>
              <a:rPr lang="nl-NL" sz="3200" dirty="0" err="1" smtClean="0"/>
              <a:t>persoonijk</a:t>
            </a:r>
            <a:r>
              <a:rPr lang="nl-NL" sz="3200" dirty="0" smtClean="0"/>
              <a:t>) leiderschap?</a:t>
            </a:r>
          </a:p>
          <a:p>
            <a:pPr marL="342900" indent="-342900">
              <a:buFont typeface="Arial"/>
              <a:buChar char="•"/>
            </a:pPr>
            <a:r>
              <a:rPr lang="nl-NL" sz="3200" dirty="0" smtClean="0"/>
              <a:t>Worstel jij met ontwikkelingen in jouw organisatie?</a:t>
            </a:r>
            <a:endParaRPr lang="nl-NL" sz="3200" dirty="0"/>
          </a:p>
        </p:txBody>
      </p:sp>
    </p:spTree>
    <p:extLst>
      <p:ext uri="{BB962C8B-B14F-4D97-AF65-F5344CB8AC3E}">
        <p14:creationId xmlns:p14="http://schemas.microsoft.com/office/powerpoint/2010/main" val="970602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3010" y="274638"/>
            <a:ext cx="7183790" cy="1143000"/>
          </a:xfrm>
        </p:spPr>
        <p:txBody>
          <a:bodyPr>
            <a:normAutofit/>
          </a:bodyPr>
          <a:lstStyle/>
          <a:p>
            <a:pPr algn="l"/>
            <a:r>
              <a:rPr lang="nl-NL" dirty="0" err="1" smtClean="0"/>
              <a:t>BewustZIJNscan</a:t>
            </a:r>
            <a:endParaRPr lang="nl-NL" dirty="0"/>
          </a:p>
        </p:txBody>
      </p:sp>
      <p:sp>
        <p:nvSpPr>
          <p:cNvPr id="5" name="Tekstvak 4"/>
          <p:cNvSpPr txBox="1"/>
          <p:nvPr/>
        </p:nvSpPr>
        <p:spPr>
          <a:xfrm>
            <a:off x="457200" y="546550"/>
            <a:ext cx="1045810" cy="369332"/>
          </a:xfrm>
          <a:prstGeom prst="rect">
            <a:avLst/>
          </a:prstGeom>
          <a:noFill/>
        </p:spPr>
        <p:txBody>
          <a:bodyPr wrap="square" rtlCol="0">
            <a:spAutoFit/>
          </a:bodyPr>
          <a:lstStyle/>
          <a:p>
            <a:endParaRPr lang="nl-NL" dirty="0"/>
          </a:p>
        </p:txBody>
      </p:sp>
      <p:pic>
        <p:nvPicPr>
          <p:cNvPr id="8" name="Tijdelijke aanduiding voor inhoud 7" descr="Logo LL 4.0.JPG"/>
          <p:cNvPicPr>
            <a:picLocks noGrp="1" noChangeAspect="1"/>
          </p:cNvPicPr>
          <p:nvPr>
            <p:ph idx="1"/>
          </p:nvPr>
        </p:nvPicPr>
        <p:blipFill rotWithShape="1">
          <a:blip r:embed="rId2">
            <a:extLst>
              <a:ext uri="{28A0092B-C50C-407E-A947-70E740481C1C}">
                <a14:useLocalDpi xmlns:a14="http://schemas.microsoft.com/office/drawing/2010/main" val="0"/>
              </a:ext>
            </a:extLst>
          </a:blip>
          <a:srcRect t="2858" b="2858"/>
          <a:stretch/>
        </p:blipFill>
        <p:spPr>
          <a:xfrm>
            <a:off x="328584" y="375300"/>
            <a:ext cx="974421" cy="910700"/>
          </a:xfrm>
        </p:spPr>
      </p:pic>
      <p:sp>
        <p:nvSpPr>
          <p:cNvPr id="3" name="Tekstvak 2"/>
          <p:cNvSpPr txBox="1"/>
          <p:nvPr/>
        </p:nvSpPr>
        <p:spPr>
          <a:xfrm>
            <a:off x="457200" y="1671801"/>
            <a:ext cx="8481814" cy="3970318"/>
          </a:xfrm>
          <a:prstGeom prst="rect">
            <a:avLst/>
          </a:prstGeom>
          <a:noFill/>
        </p:spPr>
        <p:txBody>
          <a:bodyPr wrap="square" rtlCol="0">
            <a:spAutoFit/>
          </a:bodyPr>
          <a:lstStyle/>
          <a:p>
            <a:r>
              <a:rPr lang="nl-NL" sz="3600" dirty="0" smtClean="0"/>
              <a:t>Meld je dan eens aan voor een </a:t>
            </a:r>
            <a:r>
              <a:rPr lang="nl-NL" sz="3600" dirty="0" err="1" smtClean="0"/>
              <a:t>bewustZIJNscan</a:t>
            </a:r>
            <a:r>
              <a:rPr lang="nl-NL" sz="3600" dirty="0" smtClean="0"/>
              <a:t>. Dit is een telefonisch gesprek van 45 minuten, waarin we jouw kansen bespreken en welke stappen jij nu kunt nemen om deze kansen te manifesteren.</a:t>
            </a:r>
          </a:p>
          <a:p>
            <a:endParaRPr lang="nl-NL" sz="3600" dirty="0"/>
          </a:p>
        </p:txBody>
      </p:sp>
    </p:spTree>
    <p:extLst>
      <p:ext uri="{BB962C8B-B14F-4D97-AF65-F5344CB8AC3E}">
        <p14:creationId xmlns:p14="http://schemas.microsoft.com/office/powerpoint/2010/main" val="1013767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3010" y="274638"/>
            <a:ext cx="7183790" cy="1143000"/>
          </a:xfrm>
        </p:spPr>
        <p:txBody>
          <a:bodyPr>
            <a:normAutofit/>
          </a:bodyPr>
          <a:lstStyle/>
          <a:p>
            <a:pPr algn="l"/>
            <a:r>
              <a:rPr lang="nl-NL" dirty="0" smtClean="0"/>
              <a:t>Vragen</a:t>
            </a:r>
            <a:endParaRPr lang="nl-NL" dirty="0"/>
          </a:p>
        </p:txBody>
      </p:sp>
      <p:sp>
        <p:nvSpPr>
          <p:cNvPr id="5" name="Tekstvak 4"/>
          <p:cNvSpPr txBox="1"/>
          <p:nvPr/>
        </p:nvSpPr>
        <p:spPr>
          <a:xfrm>
            <a:off x="457200" y="546550"/>
            <a:ext cx="1045810" cy="369332"/>
          </a:xfrm>
          <a:prstGeom prst="rect">
            <a:avLst/>
          </a:prstGeom>
          <a:noFill/>
        </p:spPr>
        <p:txBody>
          <a:bodyPr wrap="square" rtlCol="0">
            <a:spAutoFit/>
          </a:bodyPr>
          <a:lstStyle/>
          <a:p>
            <a:endParaRPr lang="nl-NL" dirty="0"/>
          </a:p>
        </p:txBody>
      </p:sp>
      <p:pic>
        <p:nvPicPr>
          <p:cNvPr id="8" name="Tijdelijke aanduiding voor inhoud 7" descr="Logo LL 4.0.JPG"/>
          <p:cNvPicPr>
            <a:picLocks noGrp="1" noChangeAspect="1"/>
          </p:cNvPicPr>
          <p:nvPr>
            <p:ph idx="1"/>
          </p:nvPr>
        </p:nvPicPr>
        <p:blipFill rotWithShape="1">
          <a:blip r:embed="rId2">
            <a:extLst>
              <a:ext uri="{28A0092B-C50C-407E-A947-70E740481C1C}">
                <a14:useLocalDpi xmlns:a14="http://schemas.microsoft.com/office/drawing/2010/main" val="0"/>
              </a:ext>
            </a:extLst>
          </a:blip>
          <a:srcRect t="2858" b="2858"/>
          <a:stretch/>
        </p:blipFill>
        <p:spPr>
          <a:xfrm>
            <a:off x="328584" y="375300"/>
            <a:ext cx="974421" cy="910700"/>
          </a:xfrm>
        </p:spPr>
      </p:pic>
      <p:sp>
        <p:nvSpPr>
          <p:cNvPr id="3" name="Tekstvak 2"/>
          <p:cNvSpPr txBox="1"/>
          <p:nvPr/>
        </p:nvSpPr>
        <p:spPr>
          <a:xfrm>
            <a:off x="457200" y="2190553"/>
            <a:ext cx="8481814" cy="1200329"/>
          </a:xfrm>
          <a:prstGeom prst="rect">
            <a:avLst/>
          </a:prstGeom>
          <a:noFill/>
        </p:spPr>
        <p:txBody>
          <a:bodyPr wrap="square" rtlCol="0">
            <a:spAutoFit/>
          </a:bodyPr>
          <a:lstStyle/>
          <a:p>
            <a:r>
              <a:rPr lang="nl-NL" sz="3600" dirty="0" smtClean="0"/>
              <a:t>Afhankelijk van de beschikbare tijd is er gelegenheid voor een aantal vragen</a:t>
            </a:r>
          </a:p>
        </p:txBody>
      </p:sp>
    </p:spTree>
    <p:extLst>
      <p:ext uri="{BB962C8B-B14F-4D97-AF65-F5344CB8AC3E}">
        <p14:creationId xmlns:p14="http://schemas.microsoft.com/office/powerpoint/2010/main" val="2544973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457200" y="546550"/>
            <a:ext cx="1045810" cy="369332"/>
          </a:xfrm>
          <a:prstGeom prst="rect">
            <a:avLst/>
          </a:prstGeom>
          <a:noFill/>
        </p:spPr>
        <p:txBody>
          <a:bodyPr wrap="square" rtlCol="0">
            <a:spAutoFit/>
          </a:bodyPr>
          <a:lstStyle/>
          <a:p>
            <a:endParaRPr lang="nl-NL" dirty="0"/>
          </a:p>
        </p:txBody>
      </p:sp>
      <p:pic>
        <p:nvPicPr>
          <p:cNvPr id="8" name="Tijdelijke aanduiding voor inhoud 7" descr="Logo LL 4.0.JPG"/>
          <p:cNvPicPr>
            <a:picLocks noGrp="1" noChangeAspect="1"/>
          </p:cNvPicPr>
          <p:nvPr>
            <p:ph idx="1"/>
          </p:nvPr>
        </p:nvPicPr>
        <p:blipFill rotWithShape="1">
          <a:blip r:embed="rId2">
            <a:extLst>
              <a:ext uri="{28A0092B-C50C-407E-A947-70E740481C1C}">
                <a14:useLocalDpi xmlns:a14="http://schemas.microsoft.com/office/drawing/2010/main" val="0"/>
              </a:ext>
            </a:extLst>
          </a:blip>
          <a:srcRect t="2858" b="2858"/>
          <a:stretch/>
        </p:blipFill>
        <p:spPr>
          <a:xfrm>
            <a:off x="328584" y="375300"/>
            <a:ext cx="974421" cy="910700"/>
          </a:xfrm>
        </p:spPr>
      </p:pic>
      <p:sp>
        <p:nvSpPr>
          <p:cNvPr id="3" name="Tekstvak 2"/>
          <p:cNvSpPr txBox="1"/>
          <p:nvPr/>
        </p:nvSpPr>
        <p:spPr>
          <a:xfrm>
            <a:off x="457200" y="1671801"/>
            <a:ext cx="8481814" cy="4832092"/>
          </a:xfrm>
          <a:prstGeom prst="rect">
            <a:avLst/>
          </a:prstGeom>
          <a:noFill/>
        </p:spPr>
        <p:txBody>
          <a:bodyPr wrap="square" rtlCol="0">
            <a:spAutoFit/>
          </a:bodyPr>
          <a:lstStyle/>
          <a:p>
            <a:pPr algn="ctr"/>
            <a:r>
              <a:rPr lang="nl-NL" sz="4400" dirty="0" smtClean="0"/>
              <a:t>Bedankt voor je aandacht en tijd en ik zie je graag terug bij het live event: Persoonlijke balans in werk en leven met……</a:t>
            </a:r>
          </a:p>
          <a:p>
            <a:pPr algn="ctr"/>
            <a:r>
              <a:rPr lang="nl-NL" sz="4400" dirty="0" smtClean="0">
                <a:solidFill>
                  <a:srgbClr val="FF00FF"/>
                </a:solidFill>
              </a:rPr>
              <a:t>Liefdevol </a:t>
            </a:r>
            <a:r>
              <a:rPr lang="nl-NL" sz="4400" dirty="0" smtClean="0">
                <a:solidFill>
                  <a:srgbClr val="4C4C4C"/>
                </a:solidFill>
              </a:rPr>
              <a:t>Leiderschap</a:t>
            </a:r>
          </a:p>
          <a:p>
            <a:pPr algn="ctr"/>
            <a:r>
              <a:rPr lang="nl-NL" sz="4400" i="1" dirty="0" err="1" smtClean="0">
                <a:solidFill>
                  <a:srgbClr val="4C4C4C"/>
                </a:solidFill>
              </a:rPr>
              <a:t>www.liefdevolleiderschap.org</a:t>
            </a:r>
            <a:endParaRPr lang="nl-NL" sz="4400" i="1" dirty="0" smtClean="0">
              <a:solidFill>
                <a:srgbClr val="FF00FF"/>
              </a:solidFill>
            </a:endParaRPr>
          </a:p>
          <a:p>
            <a:pPr algn="ctr"/>
            <a:endParaRPr lang="nl-NL" sz="4400" dirty="0"/>
          </a:p>
        </p:txBody>
      </p:sp>
    </p:spTree>
    <p:extLst>
      <p:ext uri="{BB962C8B-B14F-4D97-AF65-F5344CB8AC3E}">
        <p14:creationId xmlns:p14="http://schemas.microsoft.com/office/powerpoint/2010/main" val="270148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3010" y="274638"/>
            <a:ext cx="7183790" cy="1143000"/>
          </a:xfrm>
        </p:spPr>
        <p:txBody>
          <a:bodyPr>
            <a:normAutofit/>
          </a:bodyPr>
          <a:lstStyle/>
          <a:p>
            <a:pPr algn="l"/>
            <a:r>
              <a:rPr lang="nl-NL" dirty="0" smtClean="0"/>
              <a:t>Even voorstellen</a:t>
            </a:r>
            <a:endParaRPr lang="nl-NL" dirty="0"/>
          </a:p>
        </p:txBody>
      </p:sp>
      <p:sp>
        <p:nvSpPr>
          <p:cNvPr id="5" name="Tekstvak 4"/>
          <p:cNvSpPr txBox="1"/>
          <p:nvPr/>
        </p:nvSpPr>
        <p:spPr>
          <a:xfrm>
            <a:off x="457200" y="546550"/>
            <a:ext cx="1045810" cy="369332"/>
          </a:xfrm>
          <a:prstGeom prst="rect">
            <a:avLst/>
          </a:prstGeom>
          <a:noFill/>
        </p:spPr>
        <p:txBody>
          <a:bodyPr wrap="square" rtlCol="0">
            <a:spAutoFit/>
          </a:bodyPr>
          <a:lstStyle/>
          <a:p>
            <a:endParaRPr lang="nl-NL" dirty="0"/>
          </a:p>
        </p:txBody>
      </p:sp>
      <p:pic>
        <p:nvPicPr>
          <p:cNvPr id="8" name="Tijdelijke aanduiding voor inhoud 7" descr="Logo LL 4.0.JPG"/>
          <p:cNvPicPr>
            <a:picLocks noGrp="1" noChangeAspect="1"/>
          </p:cNvPicPr>
          <p:nvPr>
            <p:ph idx="1"/>
          </p:nvPr>
        </p:nvPicPr>
        <p:blipFill rotWithShape="1">
          <a:blip r:embed="rId2">
            <a:extLst>
              <a:ext uri="{28A0092B-C50C-407E-A947-70E740481C1C}">
                <a14:useLocalDpi xmlns:a14="http://schemas.microsoft.com/office/drawing/2010/main" val="0"/>
              </a:ext>
            </a:extLst>
          </a:blip>
          <a:srcRect t="2858" b="2858"/>
          <a:stretch/>
        </p:blipFill>
        <p:spPr>
          <a:xfrm>
            <a:off x="328584" y="375300"/>
            <a:ext cx="974421" cy="910700"/>
          </a:xfrm>
        </p:spPr>
      </p:pic>
      <p:sp>
        <p:nvSpPr>
          <p:cNvPr id="11" name="Tekstvak 10"/>
          <p:cNvSpPr txBox="1"/>
          <p:nvPr/>
        </p:nvSpPr>
        <p:spPr>
          <a:xfrm>
            <a:off x="328584" y="1591426"/>
            <a:ext cx="8546120" cy="3539430"/>
          </a:xfrm>
          <a:prstGeom prst="rect">
            <a:avLst/>
          </a:prstGeom>
          <a:noFill/>
        </p:spPr>
        <p:txBody>
          <a:bodyPr wrap="square" rtlCol="0">
            <a:spAutoFit/>
          </a:bodyPr>
          <a:lstStyle/>
          <a:p>
            <a:pPr algn="ctr"/>
            <a:endParaRPr lang="nl-NL" sz="3200" dirty="0" smtClean="0"/>
          </a:p>
          <a:p>
            <a:pPr algn="ctr"/>
            <a:r>
              <a:rPr lang="nl-NL" sz="3200" dirty="0" smtClean="0"/>
              <a:t>Ik </a:t>
            </a:r>
            <a:r>
              <a:rPr lang="nl-NL" sz="3200" dirty="0" smtClean="0"/>
              <a:t>ben Astrid Koorn en ik help ondernemers en leiders met het ontwikkelen van Liefdevol Leiderschap, waardoor ze zicht krijgen op hun hogere doel of levensmissie, zodat ze levensgeluk, maatschappelijke zingeving en organisatiesucces kunnen optellen en vermenigvuldigen.</a:t>
            </a:r>
            <a:endParaRPr lang="nl-NL" sz="3200" dirty="0"/>
          </a:p>
        </p:txBody>
      </p:sp>
    </p:spTree>
    <p:extLst>
      <p:ext uri="{BB962C8B-B14F-4D97-AF65-F5344CB8AC3E}">
        <p14:creationId xmlns:p14="http://schemas.microsoft.com/office/powerpoint/2010/main" val="3185636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3010" y="274638"/>
            <a:ext cx="7183790" cy="1143000"/>
          </a:xfrm>
        </p:spPr>
        <p:txBody>
          <a:bodyPr>
            <a:normAutofit fontScale="90000"/>
          </a:bodyPr>
          <a:lstStyle/>
          <a:p>
            <a:pPr algn="l"/>
            <a:r>
              <a:rPr lang="nl-NL" dirty="0" smtClean="0"/>
              <a:t>Welke onderwerpen zijn vandaag aan de orde…..</a:t>
            </a:r>
            <a:endParaRPr lang="nl-NL" dirty="0"/>
          </a:p>
        </p:txBody>
      </p:sp>
      <p:sp>
        <p:nvSpPr>
          <p:cNvPr id="5" name="Tekstvak 4"/>
          <p:cNvSpPr txBox="1"/>
          <p:nvPr/>
        </p:nvSpPr>
        <p:spPr>
          <a:xfrm>
            <a:off x="457200" y="546550"/>
            <a:ext cx="1045810" cy="369332"/>
          </a:xfrm>
          <a:prstGeom prst="rect">
            <a:avLst/>
          </a:prstGeom>
          <a:noFill/>
        </p:spPr>
        <p:txBody>
          <a:bodyPr wrap="square" rtlCol="0">
            <a:spAutoFit/>
          </a:bodyPr>
          <a:lstStyle/>
          <a:p>
            <a:endParaRPr lang="nl-NL" dirty="0"/>
          </a:p>
        </p:txBody>
      </p:sp>
      <p:pic>
        <p:nvPicPr>
          <p:cNvPr id="8" name="Tijdelijke aanduiding voor inhoud 7" descr="Logo LL 4.0.JPG"/>
          <p:cNvPicPr>
            <a:picLocks noGrp="1" noChangeAspect="1"/>
          </p:cNvPicPr>
          <p:nvPr>
            <p:ph idx="1"/>
          </p:nvPr>
        </p:nvPicPr>
        <p:blipFill rotWithShape="1">
          <a:blip r:embed="rId2">
            <a:extLst>
              <a:ext uri="{28A0092B-C50C-407E-A947-70E740481C1C}">
                <a14:useLocalDpi xmlns:a14="http://schemas.microsoft.com/office/drawing/2010/main" val="0"/>
              </a:ext>
            </a:extLst>
          </a:blip>
          <a:srcRect t="2858" b="2858"/>
          <a:stretch/>
        </p:blipFill>
        <p:spPr>
          <a:xfrm>
            <a:off x="328584" y="375300"/>
            <a:ext cx="974421" cy="910700"/>
          </a:xfrm>
        </p:spPr>
      </p:pic>
      <p:sp>
        <p:nvSpPr>
          <p:cNvPr id="11" name="Tekstvak 10"/>
          <p:cNvSpPr txBox="1"/>
          <p:nvPr/>
        </p:nvSpPr>
        <p:spPr>
          <a:xfrm>
            <a:off x="328584" y="1591426"/>
            <a:ext cx="8546120" cy="5016757"/>
          </a:xfrm>
          <a:prstGeom prst="rect">
            <a:avLst/>
          </a:prstGeom>
          <a:noFill/>
        </p:spPr>
        <p:txBody>
          <a:bodyPr wrap="square" rtlCol="0">
            <a:spAutoFit/>
          </a:bodyPr>
          <a:lstStyle/>
          <a:p>
            <a:pPr marL="457200" indent="-457200">
              <a:buFont typeface="Arial"/>
              <a:buChar char="•"/>
            </a:pPr>
            <a:r>
              <a:rPr lang="nl-NL" sz="3200" dirty="0" smtClean="0"/>
              <a:t>Stilte-sessie van 5 minuten</a:t>
            </a:r>
          </a:p>
          <a:p>
            <a:pPr marL="457200" indent="-457200">
              <a:buFont typeface="Arial"/>
              <a:buChar char="•"/>
            </a:pPr>
            <a:r>
              <a:rPr lang="nl-NL" sz="3200" dirty="0" smtClean="0"/>
              <a:t>Welke </a:t>
            </a:r>
            <a:r>
              <a:rPr lang="nl-NL" sz="3200" dirty="0" err="1" smtClean="0"/>
              <a:t>mindsets</a:t>
            </a:r>
            <a:r>
              <a:rPr lang="nl-NL" sz="3200" dirty="0" smtClean="0"/>
              <a:t> heb je nodig om persoonlijk in balans te komen</a:t>
            </a:r>
          </a:p>
          <a:p>
            <a:pPr marL="457200" indent="-457200">
              <a:buFont typeface="Arial"/>
              <a:buChar char="•"/>
            </a:pPr>
            <a:r>
              <a:rPr lang="nl-NL" sz="3200" dirty="0" smtClean="0"/>
              <a:t>Het BASISPRINCIPE achter persoonlijke balans</a:t>
            </a:r>
            <a:endParaRPr lang="nl-NL" sz="3200" dirty="0"/>
          </a:p>
          <a:p>
            <a:pPr marL="457200" indent="-457200">
              <a:buFont typeface="Arial"/>
              <a:buChar char="•"/>
            </a:pPr>
            <a:r>
              <a:rPr lang="nl-NL" sz="3200" dirty="0" smtClean="0"/>
              <a:t>Hoe kun je herkennen dat er sprake is van persoonlijke disbalans?</a:t>
            </a:r>
          </a:p>
          <a:p>
            <a:pPr marL="457200" indent="-457200">
              <a:buFont typeface="Arial"/>
              <a:buChar char="•"/>
            </a:pPr>
            <a:r>
              <a:rPr lang="nl-NL" sz="3200" dirty="0" smtClean="0"/>
              <a:t>Wat je volgende stap kan zijn om jezelf en je organisatie te balanceren</a:t>
            </a:r>
          </a:p>
          <a:p>
            <a:pPr marL="457200" indent="-457200">
              <a:buFont typeface="Arial"/>
              <a:buChar char="•"/>
            </a:pPr>
            <a:r>
              <a:rPr lang="nl-NL" sz="3200" dirty="0" smtClean="0"/>
              <a:t>Aan het einde van de online training is er tijd voor een aantal vragen</a:t>
            </a:r>
          </a:p>
        </p:txBody>
      </p:sp>
    </p:spTree>
    <p:extLst>
      <p:ext uri="{BB962C8B-B14F-4D97-AF65-F5344CB8AC3E}">
        <p14:creationId xmlns:p14="http://schemas.microsoft.com/office/powerpoint/2010/main" val="2164877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3010" y="274638"/>
            <a:ext cx="7183790" cy="1143000"/>
          </a:xfrm>
        </p:spPr>
        <p:txBody>
          <a:bodyPr>
            <a:normAutofit/>
          </a:bodyPr>
          <a:lstStyle/>
          <a:p>
            <a:pPr algn="l"/>
            <a:r>
              <a:rPr lang="nl-NL" dirty="0" smtClean="0"/>
              <a:t>5 minuten stilte-sessie</a:t>
            </a:r>
            <a:endParaRPr lang="nl-NL" dirty="0"/>
          </a:p>
        </p:txBody>
      </p:sp>
      <p:sp>
        <p:nvSpPr>
          <p:cNvPr id="5" name="Tekstvak 4"/>
          <p:cNvSpPr txBox="1"/>
          <p:nvPr/>
        </p:nvSpPr>
        <p:spPr>
          <a:xfrm>
            <a:off x="457200" y="546550"/>
            <a:ext cx="1045810" cy="369332"/>
          </a:xfrm>
          <a:prstGeom prst="rect">
            <a:avLst/>
          </a:prstGeom>
          <a:noFill/>
        </p:spPr>
        <p:txBody>
          <a:bodyPr wrap="square" rtlCol="0">
            <a:spAutoFit/>
          </a:bodyPr>
          <a:lstStyle/>
          <a:p>
            <a:endParaRPr lang="nl-NL" dirty="0"/>
          </a:p>
        </p:txBody>
      </p:sp>
      <p:pic>
        <p:nvPicPr>
          <p:cNvPr id="8" name="Tijdelijke aanduiding voor inhoud 7" descr="Logo LL 4.0.JPG"/>
          <p:cNvPicPr>
            <a:picLocks noGrp="1" noChangeAspect="1"/>
          </p:cNvPicPr>
          <p:nvPr>
            <p:ph idx="1"/>
          </p:nvPr>
        </p:nvPicPr>
        <p:blipFill rotWithShape="1">
          <a:blip r:embed="rId2">
            <a:extLst>
              <a:ext uri="{28A0092B-C50C-407E-A947-70E740481C1C}">
                <a14:useLocalDpi xmlns:a14="http://schemas.microsoft.com/office/drawing/2010/main" val="0"/>
              </a:ext>
            </a:extLst>
          </a:blip>
          <a:srcRect t="2858" b="2858"/>
          <a:stretch/>
        </p:blipFill>
        <p:spPr>
          <a:xfrm>
            <a:off x="328584" y="375300"/>
            <a:ext cx="974421" cy="910700"/>
          </a:xfrm>
        </p:spPr>
      </p:pic>
      <p:sp>
        <p:nvSpPr>
          <p:cNvPr id="11" name="Tekstvak 10"/>
          <p:cNvSpPr txBox="1"/>
          <p:nvPr/>
        </p:nvSpPr>
        <p:spPr>
          <a:xfrm>
            <a:off x="328584" y="1591426"/>
            <a:ext cx="8546120" cy="3539430"/>
          </a:xfrm>
          <a:prstGeom prst="rect">
            <a:avLst/>
          </a:prstGeom>
          <a:noFill/>
        </p:spPr>
        <p:txBody>
          <a:bodyPr wrap="square" rtlCol="0">
            <a:spAutoFit/>
          </a:bodyPr>
          <a:lstStyle/>
          <a:p>
            <a:r>
              <a:rPr lang="nl-NL" sz="3200" dirty="0" smtClean="0"/>
              <a:t>Jullie zijn per definitie </a:t>
            </a:r>
            <a:r>
              <a:rPr lang="nl-NL" sz="3200" dirty="0" smtClean="0"/>
              <a:t>te druk dus gaan we eers</a:t>
            </a:r>
            <a:r>
              <a:rPr lang="nl-NL" sz="3200" dirty="0" smtClean="0"/>
              <a:t>t </a:t>
            </a:r>
            <a:r>
              <a:rPr lang="nl-NL" sz="3200" dirty="0" smtClean="0"/>
              <a:t>starten met een 5 minuten stilte-sessie. Probeer je even </a:t>
            </a:r>
            <a:r>
              <a:rPr lang="nl-NL" sz="3200" dirty="0" smtClean="0"/>
              <a:t>helemaal </a:t>
            </a:r>
            <a:r>
              <a:rPr lang="nl-NL" sz="3200" dirty="0" smtClean="0"/>
              <a:t>te ontspannen en stil te worden.</a:t>
            </a:r>
          </a:p>
          <a:p>
            <a:endParaRPr lang="nl-NL" sz="3200" dirty="0"/>
          </a:p>
          <a:p>
            <a:r>
              <a:rPr lang="nl-NL" sz="3200" dirty="0" smtClean="0"/>
              <a:t>Probeer aan niets te denken en als er gedachten langs komen laat je ze als witte wolken in de blauwe lucht voorbij drijven.</a:t>
            </a:r>
            <a:endParaRPr lang="nl-NL" sz="3200" dirty="0"/>
          </a:p>
        </p:txBody>
      </p:sp>
    </p:spTree>
    <p:extLst>
      <p:ext uri="{BB962C8B-B14F-4D97-AF65-F5344CB8AC3E}">
        <p14:creationId xmlns:p14="http://schemas.microsoft.com/office/powerpoint/2010/main" val="1045601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3010" y="274638"/>
            <a:ext cx="7183790" cy="1143000"/>
          </a:xfrm>
        </p:spPr>
        <p:txBody>
          <a:bodyPr>
            <a:normAutofit fontScale="90000"/>
          </a:bodyPr>
          <a:lstStyle/>
          <a:p>
            <a:pPr algn="l"/>
            <a:r>
              <a:rPr lang="nl-NL" dirty="0" smtClean="0"/>
              <a:t>Eerst een aantal vragen met oefeningen</a:t>
            </a:r>
            <a:endParaRPr lang="nl-NL" dirty="0"/>
          </a:p>
        </p:txBody>
      </p:sp>
      <p:sp>
        <p:nvSpPr>
          <p:cNvPr id="5" name="Tekstvak 4"/>
          <p:cNvSpPr txBox="1"/>
          <p:nvPr/>
        </p:nvSpPr>
        <p:spPr>
          <a:xfrm>
            <a:off x="457200" y="546550"/>
            <a:ext cx="1045810" cy="369332"/>
          </a:xfrm>
          <a:prstGeom prst="rect">
            <a:avLst/>
          </a:prstGeom>
          <a:noFill/>
        </p:spPr>
        <p:txBody>
          <a:bodyPr wrap="square" rtlCol="0">
            <a:spAutoFit/>
          </a:bodyPr>
          <a:lstStyle/>
          <a:p>
            <a:endParaRPr lang="nl-NL" dirty="0"/>
          </a:p>
        </p:txBody>
      </p:sp>
      <p:pic>
        <p:nvPicPr>
          <p:cNvPr id="8" name="Tijdelijke aanduiding voor inhoud 7" descr="Logo LL 4.0.JPG"/>
          <p:cNvPicPr>
            <a:picLocks noGrp="1" noChangeAspect="1"/>
          </p:cNvPicPr>
          <p:nvPr>
            <p:ph idx="1"/>
          </p:nvPr>
        </p:nvPicPr>
        <p:blipFill rotWithShape="1">
          <a:blip r:embed="rId2">
            <a:extLst>
              <a:ext uri="{28A0092B-C50C-407E-A947-70E740481C1C}">
                <a14:useLocalDpi xmlns:a14="http://schemas.microsoft.com/office/drawing/2010/main" val="0"/>
              </a:ext>
            </a:extLst>
          </a:blip>
          <a:srcRect t="2858" b="2858"/>
          <a:stretch/>
        </p:blipFill>
        <p:spPr>
          <a:xfrm>
            <a:off x="328584" y="375300"/>
            <a:ext cx="974421" cy="910700"/>
          </a:xfrm>
        </p:spPr>
      </p:pic>
      <p:sp>
        <p:nvSpPr>
          <p:cNvPr id="11" name="Tekstvak 10"/>
          <p:cNvSpPr txBox="1"/>
          <p:nvPr/>
        </p:nvSpPr>
        <p:spPr>
          <a:xfrm>
            <a:off x="328584" y="1591426"/>
            <a:ext cx="8546120" cy="5016757"/>
          </a:xfrm>
          <a:prstGeom prst="rect">
            <a:avLst/>
          </a:prstGeom>
          <a:noFill/>
        </p:spPr>
        <p:txBody>
          <a:bodyPr wrap="square" rtlCol="0">
            <a:spAutoFit/>
          </a:bodyPr>
          <a:lstStyle/>
          <a:p>
            <a:pPr marL="514350" indent="-514350">
              <a:buFont typeface="+mj-lt"/>
              <a:buAutoNum type="arabicPeriod"/>
            </a:pPr>
            <a:r>
              <a:rPr lang="en-US" sz="3200" dirty="0" err="1" smtClean="0"/>
              <a:t>Wat</a:t>
            </a:r>
            <a:r>
              <a:rPr lang="en-US" sz="3200" dirty="0" smtClean="0"/>
              <a:t> zit je het </a:t>
            </a:r>
            <a:r>
              <a:rPr lang="en-US" sz="3200" dirty="0" err="1" smtClean="0"/>
              <a:t>meeste</a:t>
            </a:r>
            <a:r>
              <a:rPr lang="en-US" sz="3200" dirty="0" smtClean="0"/>
              <a:t> </a:t>
            </a:r>
            <a:r>
              <a:rPr lang="en-US" sz="3200" dirty="0" err="1" smtClean="0"/>
              <a:t>dwars</a:t>
            </a:r>
            <a:r>
              <a:rPr lang="en-US" sz="3200" dirty="0" smtClean="0"/>
              <a:t> als je </a:t>
            </a:r>
            <a:r>
              <a:rPr lang="en-US" sz="3200" dirty="0" err="1" smtClean="0"/>
              <a:t>kijkt</a:t>
            </a:r>
            <a:r>
              <a:rPr lang="en-US" sz="3200" dirty="0" smtClean="0"/>
              <a:t> naar je persoonlijke </a:t>
            </a:r>
            <a:r>
              <a:rPr lang="en-US" sz="3200" dirty="0" err="1" smtClean="0"/>
              <a:t>disbalans</a:t>
            </a:r>
            <a:r>
              <a:rPr lang="en-US" sz="3200" dirty="0" smtClean="0"/>
              <a:t>?</a:t>
            </a:r>
          </a:p>
          <a:p>
            <a:endParaRPr lang="en-US" sz="3200" dirty="0" smtClean="0"/>
          </a:p>
          <a:p>
            <a:r>
              <a:rPr lang="en-US" sz="3200" dirty="0" err="1" smtClean="0"/>
              <a:t>Oefening</a:t>
            </a:r>
            <a:r>
              <a:rPr lang="en-US" sz="3200" dirty="0" smtClean="0"/>
              <a:t>: Kun je </a:t>
            </a:r>
            <a:r>
              <a:rPr lang="en-US" sz="3200" dirty="0" err="1" smtClean="0"/>
              <a:t>dit</a:t>
            </a:r>
            <a:r>
              <a:rPr lang="en-US" sz="3200" dirty="0" smtClean="0"/>
              <a:t> in 1 </a:t>
            </a:r>
            <a:r>
              <a:rPr lang="en-US" sz="3200" dirty="0" err="1" smtClean="0"/>
              <a:t>woord</a:t>
            </a:r>
            <a:r>
              <a:rPr lang="en-US" sz="3200" dirty="0" smtClean="0"/>
              <a:t> of </a:t>
            </a:r>
            <a:r>
              <a:rPr lang="en-US" sz="3200" dirty="0" err="1" smtClean="0"/>
              <a:t>zin</a:t>
            </a:r>
            <a:r>
              <a:rPr lang="en-US" sz="3200" dirty="0" smtClean="0"/>
              <a:t> </a:t>
            </a:r>
            <a:r>
              <a:rPr lang="en-US" sz="3200" dirty="0" err="1" smtClean="0"/>
              <a:t>vatten</a:t>
            </a:r>
            <a:r>
              <a:rPr lang="en-US" sz="3200" dirty="0" smtClean="0"/>
              <a:t>?</a:t>
            </a:r>
          </a:p>
          <a:p>
            <a:endParaRPr lang="en-US" sz="3200" dirty="0" smtClean="0"/>
          </a:p>
          <a:p>
            <a:pPr marL="514350" indent="-514350">
              <a:buAutoNum type="arabicPeriod" startAt="2"/>
            </a:pPr>
            <a:r>
              <a:rPr lang="nl-NL" sz="3200" dirty="0" smtClean="0"/>
              <a:t>Welk effect of effecten van disbalans in je leven kun je afleiden uit dit ene woord of zin?</a:t>
            </a:r>
          </a:p>
          <a:p>
            <a:pPr marL="514350" indent="-514350">
              <a:buAutoNum type="arabicPeriod" startAt="2"/>
            </a:pPr>
            <a:endParaRPr lang="nl-NL" sz="3200" dirty="0"/>
          </a:p>
          <a:p>
            <a:r>
              <a:rPr lang="nl-NL" sz="3200" dirty="0" smtClean="0"/>
              <a:t>Oefening: Wat denk je zelf dat je hieraan zou kunnen doen?</a:t>
            </a:r>
            <a:endParaRPr lang="nl-NL" sz="3200" dirty="0"/>
          </a:p>
        </p:txBody>
      </p:sp>
    </p:spTree>
    <p:extLst>
      <p:ext uri="{BB962C8B-B14F-4D97-AF65-F5344CB8AC3E}">
        <p14:creationId xmlns:p14="http://schemas.microsoft.com/office/powerpoint/2010/main" val="734213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3010" y="274638"/>
            <a:ext cx="7183790" cy="1143000"/>
          </a:xfrm>
        </p:spPr>
        <p:txBody>
          <a:bodyPr>
            <a:normAutofit/>
          </a:bodyPr>
          <a:lstStyle/>
          <a:p>
            <a:pPr algn="l"/>
            <a:r>
              <a:rPr lang="nl-NL" dirty="0" smtClean="0"/>
              <a:t>Welke </a:t>
            </a:r>
            <a:r>
              <a:rPr lang="nl-NL" dirty="0" err="1" smtClean="0"/>
              <a:t>mindsets</a:t>
            </a:r>
            <a:r>
              <a:rPr lang="nl-NL" dirty="0" smtClean="0"/>
              <a:t> heb je nodig?</a:t>
            </a:r>
            <a:endParaRPr lang="nl-NL" dirty="0"/>
          </a:p>
        </p:txBody>
      </p:sp>
      <p:sp>
        <p:nvSpPr>
          <p:cNvPr id="5" name="Tekstvak 4"/>
          <p:cNvSpPr txBox="1"/>
          <p:nvPr/>
        </p:nvSpPr>
        <p:spPr>
          <a:xfrm>
            <a:off x="457200" y="546550"/>
            <a:ext cx="1045810" cy="369332"/>
          </a:xfrm>
          <a:prstGeom prst="rect">
            <a:avLst/>
          </a:prstGeom>
          <a:noFill/>
        </p:spPr>
        <p:txBody>
          <a:bodyPr wrap="square" rtlCol="0">
            <a:spAutoFit/>
          </a:bodyPr>
          <a:lstStyle/>
          <a:p>
            <a:endParaRPr lang="nl-NL" dirty="0"/>
          </a:p>
        </p:txBody>
      </p:sp>
      <p:pic>
        <p:nvPicPr>
          <p:cNvPr id="8" name="Tijdelijke aanduiding voor inhoud 7" descr="Logo LL 4.0.JPG"/>
          <p:cNvPicPr>
            <a:picLocks noGrp="1" noChangeAspect="1"/>
          </p:cNvPicPr>
          <p:nvPr>
            <p:ph idx="1"/>
          </p:nvPr>
        </p:nvPicPr>
        <p:blipFill rotWithShape="1">
          <a:blip r:embed="rId2">
            <a:extLst>
              <a:ext uri="{28A0092B-C50C-407E-A947-70E740481C1C}">
                <a14:useLocalDpi xmlns:a14="http://schemas.microsoft.com/office/drawing/2010/main" val="0"/>
              </a:ext>
            </a:extLst>
          </a:blip>
          <a:srcRect t="2858" b="2858"/>
          <a:stretch/>
        </p:blipFill>
        <p:spPr>
          <a:xfrm>
            <a:off x="328584" y="375300"/>
            <a:ext cx="974421" cy="910700"/>
          </a:xfrm>
        </p:spPr>
      </p:pic>
      <p:sp>
        <p:nvSpPr>
          <p:cNvPr id="11" name="Tekstvak 10"/>
          <p:cNvSpPr txBox="1"/>
          <p:nvPr/>
        </p:nvSpPr>
        <p:spPr>
          <a:xfrm>
            <a:off x="328584" y="1591426"/>
            <a:ext cx="8546120" cy="5016758"/>
          </a:xfrm>
          <a:prstGeom prst="rect">
            <a:avLst/>
          </a:prstGeom>
          <a:noFill/>
        </p:spPr>
        <p:txBody>
          <a:bodyPr wrap="square" rtlCol="0">
            <a:spAutoFit/>
          </a:bodyPr>
          <a:lstStyle/>
          <a:p>
            <a:pPr marL="457200" indent="-457200">
              <a:buFont typeface="Arial"/>
              <a:buChar char="•"/>
            </a:pPr>
            <a:r>
              <a:rPr lang="nl-NL" sz="3600" dirty="0" smtClean="0"/>
              <a:t>Wat wil jij? </a:t>
            </a:r>
          </a:p>
          <a:p>
            <a:pPr marL="457200" indent="-457200">
              <a:buFont typeface="Arial"/>
              <a:buChar char="•"/>
            </a:pPr>
            <a:r>
              <a:rPr lang="nl-NL" sz="3600" dirty="0" smtClean="0"/>
              <a:t>Dit proces vraag om keuzes gebaseerd op inzichten in jezelf</a:t>
            </a:r>
          </a:p>
          <a:p>
            <a:pPr marL="457200" indent="-457200">
              <a:buFont typeface="Arial"/>
              <a:buChar char="•"/>
            </a:pPr>
            <a:r>
              <a:rPr lang="nl-NL" sz="3600" dirty="0" smtClean="0"/>
              <a:t>Blijf trouw aan jezelf</a:t>
            </a:r>
          </a:p>
          <a:p>
            <a:pPr marL="457200" indent="-457200">
              <a:buFont typeface="Arial"/>
              <a:buChar char="•"/>
            </a:pPr>
            <a:r>
              <a:rPr lang="nl-NL" sz="3600" dirty="0" smtClean="0"/>
              <a:t>Stel grenzen en weer hierin consequent</a:t>
            </a:r>
          </a:p>
          <a:p>
            <a:pPr marL="457200" indent="-457200">
              <a:buFont typeface="Arial"/>
              <a:buChar char="•"/>
            </a:pPr>
            <a:r>
              <a:rPr lang="nl-NL" sz="3600" dirty="0" smtClean="0"/>
              <a:t>Dit proces kost tijd, energie en volharding</a:t>
            </a:r>
          </a:p>
          <a:p>
            <a:pPr marL="457200" indent="-457200">
              <a:buFont typeface="Arial"/>
              <a:buChar char="•"/>
            </a:pPr>
            <a:r>
              <a:rPr lang="nl-NL" sz="3600" dirty="0" smtClean="0"/>
              <a:t>Minder is meer</a:t>
            </a:r>
          </a:p>
          <a:p>
            <a:pPr marL="457200" indent="-457200">
              <a:buFont typeface="Arial"/>
              <a:buChar char="•"/>
            </a:pPr>
            <a:r>
              <a:rPr lang="nl-NL" sz="3600" dirty="0" smtClean="0"/>
              <a:t>Tijd voor reflectie</a:t>
            </a:r>
            <a:endParaRPr lang="nl-NL" sz="3600" dirty="0"/>
          </a:p>
          <a:p>
            <a:endParaRPr lang="nl-NL" sz="3200" dirty="0"/>
          </a:p>
        </p:txBody>
      </p:sp>
    </p:spTree>
    <p:extLst>
      <p:ext uri="{BB962C8B-B14F-4D97-AF65-F5344CB8AC3E}">
        <p14:creationId xmlns:p14="http://schemas.microsoft.com/office/powerpoint/2010/main" val="3810706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3010" y="274638"/>
            <a:ext cx="7183790" cy="1143000"/>
          </a:xfrm>
        </p:spPr>
        <p:txBody>
          <a:bodyPr>
            <a:normAutofit/>
          </a:bodyPr>
          <a:lstStyle/>
          <a:p>
            <a:pPr algn="l"/>
            <a:r>
              <a:rPr lang="nl-NL" dirty="0" smtClean="0"/>
              <a:t>Het basisprincipe……</a:t>
            </a:r>
            <a:endParaRPr lang="nl-NL" dirty="0"/>
          </a:p>
        </p:txBody>
      </p:sp>
      <p:sp>
        <p:nvSpPr>
          <p:cNvPr id="5" name="Tekstvak 4"/>
          <p:cNvSpPr txBox="1"/>
          <p:nvPr/>
        </p:nvSpPr>
        <p:spPr>
          <a:xfrm>
            <a:off x="457200" y="546550"/>
            <a:ext cx="1045810" cy="369332"/>
          </a:xfrm>
          <a:prstGeom prst="rect">
            <a:avLst/>
          </a:prstGeom>
          <a:noFill/>
        </p:spPr>
        <p:txBody>
          <a:bodyPr wrap="square" rtlCol="0">
            <a:spAutoFit/>
          </a:bodyPr>
          <a:lstStyle/>
          <a:p>
            <a:endParaRPr lang="nl-NL" dirty="0"/>
          </a:p>
        </p:txBody>
      </p:sp>
      <p:pic>
        <p:nvPicPr>
          <p:cNvPr id="8" name="Tijdelijke aanduiding voor inhoud 7" descr="Logo LL 4.0.JPG"/>
          <p:cNvPicPr>
            <a:picLocks noGrp="1" noChangeAspect="1"/>
          </p:cNvPicPr>
          <p:nvPr>
            <p:ph idx="1"/>
          </p:nvPr>
        </p:nvPicPr>
        <p:blipFill rotWithShape="1">
          <a:blip r:embed="rId2">
            <a:extLst>
              <a:ext uri="{28A0092B-C50C-407E-A947-70E740481C1C}">
                <a14:useLocalDpi xmlns:a14="http://schemas.microsoft.com/office/drawing/2010/main" val="0"/>
              </a:ext>
            </a:extLst>
          </a:blip>
          <a:srcRect t="2858" b="2858"/>
          <a:stretch/>
        </p:blipFill>
        <p:spPr>
          <a:xfrm>
            <a:off x="328584" y="375300"/>
            <a:ext cx="974421" cy="910700"/>
          </a:xfrm>
        </p:spPr>
      </p:pic>
      <p:sp>
        <p:nvSpPr>
          <p:cNvPr id="3" name="Tekstvak 2"/>
          <p:cNvSpPr txBox="1"/>
          <p:nvPr/>
        </p:nvSpPr>
        <p:spPr>
          <a:xfrm>
            <a:off x="590224" y="1699407"/>
            <a:ext cx="7637140" cy="3416320"/>
          </a:xfrm>
          <a:prstGeom prst="rect">
            <a:avLst/>
          </a:prstGeom>
          <a:noFill/>
        </p:spPr>
        <p:txBody>
          <a:bodyPr wrap="square" rtlCol="0">
            <a:spAutoFit/>
          </a:bodyPr>
          <a:lstStyle/>
          <a:p>
            <a:r>
              <a:rPr lang="nl-NL" sz="3600" dirty="0" smtClean="0"/>
              <a:t>Het basisprincipe achter persoonlijke disbalans is grenzen stellen</a:t>
            </a:r>
          </a:p>
          <a:p>
            <a:endParaRPr lang="nl-NL" sz="3600" dirty="0"/>
          </a:p>
          <a:p>
            <a:pPr algn="ctr"/>
            <a:r>
              <a:rPr lang="nl-NL" sz="3600" dirty="0" smtClean="0">
                <a:solidFill>
                  <a:srgbClr val="FF0000"/>
                </a:solidFill>
              </a:rPr>
              <a:t>TROUW BLIJVEN AAN WIE JE WERKELIJK BENT EN WAT JE ECHT BELANGRIJK VINDT</a:t>
            </a:r>
            <a:endParaRPr lang="nl-NL" sz="3600" dirty="0"/>
          </a:p>
        </p:txBody>
      </p:sp>
    </p:spTree>
    <p:extLst>
      <p:ext uri="{BB962C8B-B14F-4D97-AF65-F5344CB8AC3E}">
        <p14:creationId xmlns:p14="http://schemas.microsoft.com/office/powerpoint/2010/main" val="954188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3010" y="274638"/>
            <a:ext cx="7183790" cy="1532100"/>
          </a:xfrm>
        </p:spPr>
        <p:txBody>
          <a:bodyPr>
            <a:normAutofit fontScale="90000"/>
          </a:bodyPr>
          <a:lstStyle/>
          <a:p>
            <a:pPr algn="l"/>
            <a:r>
              <a:rPr lang="nl-NL" dirty="0" smtClean="0"/>
              <a:t>H</a:t>
            </a:r>
            <a:r>
              <a:rPr lang="nl-NL" dirty="0" smtClean="0"/>
              <a:t>oe kun je herkennen dat er sprake is van persoonlijke disbalans?</a:t>
            </a:r>
            <a:endParaRPr lang="nl-NL" dirty="0"/>
          </a:p>
        </p:txBody>
      </p:sp>
      <p:sp>
        <p:nvSpPr>
          <p:cNvPr id="5" name="Tekstvak 4"/>
          <p:cNvSpPr txBox="1"/>
          <p:nvPr/>
        </p:nvSpPr>
        <p:spPr>
          <a:xfrm>
            <a:off x="457200" y="546550"/>
            <a:ext cx="1045810" cy="369332"/>
          </a:xfrm>
          <a:prstGeom prst="rect">
            <a:avLst/>
          </a:prstGeom>
          <a:noFill/>
        </p:spPr>
        <p:txBody>
          <a:bodyPr wrap="square" rtlCol="0">
            <a:spAutoFit/>
          </a:bodyPr>
          <a:lstStyle/>
          <a:p>
            <a:endParaRPr lang="nl-NL" dirty="0"/>
          </a:p>
        </p:txBody>
      </p:sp>
      <p:pic>
        <p:nvPicPr>
          <p:cNvPr id="8" name="Tijdelijke aanduiding voor inhoud 7" descr="Logo LL 4.0.JPG"/>
          <p:cNvPicPr>
            <a:picLocks noGrp="1" noChangeAspect="1"/>
          </p:cNvPicPr>
          <p:nvPr>
            <p:ph idx="1"/>
          </p:nvPr>
        </p:nvPicPr>
        <p:blipFill rotWithShape="1">
          <a:blip r:embed="rId2">
            <a:extLst>
              <a:ext uri="{28A0092B-C50C-407E-A947-70E740481C1C}">
                <a14:useLocalDpi xmlns:a14="http://schemas.microsoft.com/office/drawing/2010/main" val="0"/>
              </a:ext>
            </a:extLst>
          </a:blip>
          <a:srcRect t="2858" b="2858"/>
          <a:stretch/>
        </p:blipFill>
        <p:spPr>
          <a:xfrm>
            <a:off x="328584" y="375300"/>
            <a:ext cx="974421" cy="910700"/>
          </a:xfrm>
        </p:spPr>
      </p:pic>
      <p:sp>
        <p:nvSpPr>
          <p:cNvPr id="6" name="Tekstvak 5"/>
          <p:cNvSpPr txBox="1"/>
          <p:nvPr/>
        </p:nvSpPr>
        <p:spPr>
          <a:xfrm>
            <a:off x="608110" y="2146618"/>
            <a:ext cx="7529826" cy="4524316"/>
          </a:xfrm>
          <a:prstGeom prst="rect">
            <a:avLst/>
          </a:prstGeom>
          <a:noFill/>
        </p:spPr>
        <p:txBody>
          <a:bodyPr wrap="square" rtlCol="0">
            <a:spAutoFit/>
          </a:bodyPr>
          <a:lstStyle/>
          <a:p>
            <a:pPr marL="285750" indent="-285750">
              <a:buFont typeface="Arial"/>
              <a:buChar char="•"/>
            </a:pPr>
            <a:r>
              <a:rPr lang="nl-NL" sz="3600" dirty="0" smtClean="0"/>
              <a:t>Je denkt dat je de juiste beslissing neemt, maar het voelt niet goed</a:t>
            </a:r>
          </a:p>
          <a:p>
            <a:pPr marL="285750" indent="-285750">
              <a:buFont typeface="Arial"/>
              <a:buChar char="•"/>
            </a:pPr>
            <a:r>
              <a:rPr lang="nl-NL" sz="3600" dirty="0" smtClean="0"/>
              <a:t>Dit gevoel blijft terugkomen</a:t>
            </a:r>
          </a:p>
          <a:p>
            <a:pPr marL="285750" indent="-285750">
              <a:buFont typeface="Arial"/>
              <a:buChar char="•"/>
            </a:pPr>
            <a:r>
              <a:rPr lang="nl-NL" sz="3600" dirty="0" smtClean="0"/>
              <a:t>Je voelt je in een keurslijf zitten</a:t>
            </a:r>
          </a:p>
          <a:p>
            <a:pPr marL="285750" indent="-285750">
              <a:buFont typeface="Arial"/>
              <a:buChar char="•"/>
            </a:pPr>
            <a:r>
              <a:rPr lang="nl-NL" sz="3600" dirty="0" smtClean="0"/>
              <a:t>Je denkt dat je geen keuze hebt</a:t>
            </a:r>
          </a:p>
          <a:p>
            <a:pPr marL="285750" indent="-285750">
              <a:buFont typeface="Arial"/>
              <a:buChar char="•"/>
            </a:pPr>
            <a:r>
              <a:rPr lang="nl-NL" sz="3600" dirty="0" smtClean="0"/>
              <a:t>Je hebt geen grip op je tijdsbesteding</a:t>
            </a:r>
          </a:p>
          <a:p>
            <a:pPr marL="285750" indent="-285750">
              <a:buFont typeface="Arial"/>
              <a:buChar char="•"/>
            </a:pPr>
            <a:r>
              <a:rPr lang="nl-NL" sz="3600" dirty="0" smtClean="0"/>
              <a:t>Er gebeuren zaken waar je niet blij van wordt</a:t>
            </a:r>
            <a:endParaRPr lang="nl-NL" sz="3600" dirty="0"/>
          </a:p>
        </p:txBody>
      </p:sp>
    </p:spTree>
    <p:extLst>
      <p:ext uri="{BB962C8B-B14F-4D97-AF65-F5344CB8AC3E}">
        <p14:creationId xmlns:p14="http://schemas.microsoft.com/office/powerpoint/2010/main" val="98513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03010" y="274638"/>
            <a:ext cx="7183790" cy="1143000"/>
          </a:xfrm>
        </p:spPr>
        <p:txBody>
          <a:bodyPr>
            <a:normAutofit/>
          </a:bodyPr>
          <a:lstStyle/>
          <a:p>
            <a:pPr algn="l"/>
            <a:r>
              <a:rPr lang="nl-NL" dirty="0" smtClean="0"/>
              <a:t>Volgende stap</a:t>
            </a:r>
            <a:endParaRPr lang="nl-NL" dirty="0"/>
          </a:p>
        </p:txBody>
      </p:sp>
      <p:sp>
        <p:nvSpPr>
          <p:cNvPr id="5" name="Tekstvak 4"/>
          <p:cNvSpPr txBox="1"/>
          <p:nvPr/>
        </p:nvSpPr>
        <p:spPr>
          <a:xfrm>
            <a:off x="457200" y="546550"/>
            <a:ext cx="1045810" cy="369332"/>
          </a:xfrm>
          <a:prstGeom prst="rect">
            <a:avLst/>
          </a:prstGeom>
          <a:noFill/>
        </p:spPr>
        <p:txBody>
          <a:bodyPr wrap="square" rtlCol="0">
            <a:spAutoFit/>
          </a:bodyPr>
          <a:lstStyle/>
          <a:p>
            <a:endParaRPr lang="nl-NL" dirty="0"/>
          </a:p>
        </p:txBody>
      </p:sp>
      <p:pic>
        <p:nvPicPr>
          <p:cNvPr id="8" name="Tijdelijke aanduiding voor inhoud 7" descr="Logo LL 4.0.JPG"/>
          <p:cNvPicPr>
            <a:picLocks noGrp="1" noChangeAspect="1"/>
          </p:cNvPicPr>
          <p:nvPr>
            <p:ph idx="1"/>
          </p:nvPr>
        </p:nvPicPr>
        <p:blipFill rotWithShape="1">
          <a:blip r:embed="rId2">
            <a:extLst>
              <a:ext uri="{28A0092B-C50C-407E-A947-70E740481C1C}">
                <a14:useLocalDpi xmlns:a14="http://schemas.microsoft.com/office/drawing/2010/main" val="0"/>
              </a:ext>
            </a:extLst>
          </a:blip>
          <a:srcRect t="2858" b="2858"/>
          <a:stretch/>
        </p:blipFill>
        <p:spPr>
          <a:xfrm>
            <a:off x="328584" y="375300"/>
            <a:ext cx="974421" cy="910700"/>
          </a:xfrm>
        </p:spPr>
      </p:pic>
      <p:pic>
        <p:nvPicPr>
          <p:cNvPr id="3" name="Afbeelding 2" descr="Dia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17638"/>
            <a:ext cx="9144000" cy="5440362"/>
          </a:xfrm>
          <a:prstGeom prst="rect">
            <a:avLst/>
          </a:prstGeom>
        </p:spPr>
      </p:pic>
    </p:spTree>
    <p:extLst>
      <p:ext uri="{BB962C8B-B14F-4D97-AF65-F5344CB8AC3E}">
        <p14:creationId xmlns:p14="http://schemas.microsoft.com/office/powerpoint/2010/main" val="1529795184"/>
      </p:ext>
    </p:extLst>
  </p:cSld>
  <p:clrMapOvr>
    <a:masterClrMapping/>
  </p:clrMapOvr>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339</TotalTime>
  <Words>616</Words>
  <Application>Microsoft Macintosh PowerPoint</Application>
  <PresentationFormat>Diavoorstelling (4:3)</PresentationFormat>
  <Paragraphs>74</Paragraphs>
  <Slides>16</Slides>
  <Notes>0</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Office-thema</vt:lpstr>
      <vt:lpstr>PowerPoint-presentatie</vt:lpstr>
      <vt:lpstr>Even voorstellen</vt:lpstr>
      <vt:lpstr>Welke onderwerpen zijn vandaag aan de orde…..</vt:lpstr>
      <vt:lpstr>5 minuten stilte-sessie</vt:lpstr>
      <vt:lpstr>Eerst een aantal vragen met oefeningen</vt:lpstr>
      <vt:lpstr>Welke mindsets heb je nodig?</vt:lpstr>
      <vt:lpstr>Het basisprincipe……</vt:lpstr>
      <vt:lpstr>Hoe kun je herkennen dat er sprake is van persoonlijke disbalans?</vt:lpstr>
      <vt:lpstr>Volgende stap</vt:lpstr>
      <vt:lpstr>Wat ga je leren bij het live event: Persoonlijke balans in werk en leven ?</vt:lpstr>
      <vt:lpstr>Resultaat</vt:lpstr>
      <vt:lpstr>Aanbod alleen vandaag geldig</vt:lpstr>
      <vt:lpstr>Uitdaging</vt:lpstr>
      <vt:lpstr>BewustZIJNscan</vt:lpstr>
      <vt:lpstr>Vragen</vt:lpstr>
      <vt:lpstr>PowerPoint-presentatie</vt:lpstr>
    </vt:vector>
  </TitlesOfParts>
  <Company>Koorn Business B.V.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Koorn Astrid</dc:creator>
  <cp:lastModifiedBy>Koorn Astrid</cp:lastModifiedBy>
  <cp:revision>17</cp:revision>
  <dcterms:created xsi:type="dcterms:W3CDTF">2017-02-02T09:30:49Z</dcterms:created>
  <dcterms:modified xsi:type="dcterms:W3CDTF">2017-02-02T15:10:47Z</dcterms:modified>
</cp:coreProperties>
</file>